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64" r:id="rId5"/>
    <p:sldId id="282" r:id="rId6"/>
    <p:sldId id="283" r:id="rId7"/>
    <p:sldId id="271" r:id="rId8"/>
    <p:sldId id="284" r:id="rId9"/>
    <p:sldId id="258" r:id="rId10"/>
    <p:sldId id="263" r:id="rId11"/>
    <p:sldId id="287" r:id="rId12"/>
    <p:sldId id="288" r:id="rId13"/>
    <p:sldId id="289" r:id="rId14"/>
    <p:sldId id="290" r:id="rId15"/>
    <p:sldId id="279" r:id="rId16"/>
    <p:sldId id="268" r:id="rId17"/>
    <p:sldId id="291" r:id="rId18"/>
    <p:sldId id="292" r:id="rId19"/>
    <p:sldId id="293" r:id="rId20"/>
    <p:sldId id="297" r:id="rId21"/>
    <p:sldId id="295" r:id="rId22"/>
    <p:sldId id="296" r:id="rId23"/>
    <p:sldId id="277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CF1"/>
    <a:srgbClr val="2C9ECC"/>
    <a:srgbClr val="FFF9E1"/>
    <a:srgbClr val="9EBBDA"/>
    <a:srgbClr val="7ACBE9"/>
    <a:srgbClr val="5DB8D6"/>
    <a:srgbClr val="9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4CC144-B687-4F09-A465-AEEAF6BE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D9B8D6E-3CF9-40CF-BA20-E9F982BD3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7C784F-4516-45EA-9C89-21686F1F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E938EB-826A-40D3-BC22-C2426034C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C0A91-5B7C-4D3B-A5BE-E34DBD0D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118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59C707-4204-44AC-95F9-00B32F92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0C7148-D1C3-490F-A4C9-0BAA881BD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382D0-6298-43E9-8708-172A756D8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72318B-5426-44A7-8341-909F9E37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B43202-8444-4635-B160-FC7B26BB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4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6ACC1D0-21EE-4E24-959D-B27AE3BC9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FEB191-8C53-4DF7-83A8-F29504D91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901498-5A21-4FBC-BEFD-F9EA9188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C001B3-CCC2-4243-B1DC-04088032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71418-2BD1-4CE7-A6D1-B0149689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34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515CE8-A847-4D0C-8C10-8FB35CD2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A7E8A3-7ED5-431D-9A2D-E793711AC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B09096-4F66-4534-8210-69637FB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484-0BDA-4A7A-A81C-E1DF04D93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B4DDE0-8A89-40A2-B9AB-45788034A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CA9C1-0795-4249-B6A7-8241126D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9BAAE6-EB8E-4388-AEBF-D6DCD8A0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7403EB-51F7-4972-BDB2-CC7D8FE1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747D18-EDC1-45D3-A131-0616F89F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FBE3E5-16D2-400F-BDA1-5275C7E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8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0E0234-F54A-4CC2-8599-1AAA0594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86DAB-D6C8-4889-BD1A-F7F819989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9952D6-2383-4DB0-B79F-666C220CD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D5B7E6-550E-4B54-9D93-4EF8F6FB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500A6B-4A60-431B-8C8A-D7D1AE14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78ADF6-5291-4E27-B6FC-6A698157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34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8F499-EA8F-4BB6-A3A2-4EEE5C0E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27F792-CD41-4772-8F91-34D99A6E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A6497-35AA-4169-93AC-B4A90CD98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4274B0A-7ACE-4191-B4B0-801A0168B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647042-C3C6-4FC4-A756-9B842B357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8F14B39-D000-43A0-AE74-D85C7DF4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9F04FF-4E6F-42EF-87BD-76D3295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56F94D-3CF8-4ED5-80C3-6B5D6E64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979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B0BA5D-2817-45F2-A320-8640D9E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09E630E-88E5-4812-B069-DB4C1EFD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295C7C-DFD3-4FFD-9637-25D6FB19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B208E1-81FA-4363-AC84-28F15FD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9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6B5FD20-5455-42EE-BB53-DF86BD40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91F4C67-7634-4A43-B269-F3657F8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B18E81-76D6-402B-9107-038CEBC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302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BC34FC-5E2F-421C-A21A-2A0F60D1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2B914D-7A60-4F58-9C61-0D569E6E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5C0BEB-7234-419A-B7A1-5E9BB45ED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3702EB-DFCA-45DC-8F64-92EF162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421B85-8A95-4522-B3EA-E6F6431A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578AFCC-B0BF-4A28-9646-9067759B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26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73EA4F-ED79-46BE-8F3C-72161F8D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9A1B9C0-EDD4-43F8-853C-4BF56E2E8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9A5071-42F0-46B8-98A3-22D890185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32C7BE-61D8-46A5-80C8-B7CA8245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DC117A4-CF1E-41A3-8D48-58320181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AA99BB-EECF-4980-88AF-1BEFA965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312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D840F17-5A06-4678-9763-F1255545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7AED66-DA33-426C-937C-4F5027AC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F8B026-DAB2-4A5F-9B04-F20EEBF99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9B2-A88B-4448-B12C-BAD460684612}" type="datetimeFigureOut">
              <a:rPr kumimoji="1" lang="ja-JP" altLang="en-US" smtClean="0"/>
              <a:t>2020/4/12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CAE1A0-57F2-454E-9FA1-3303BB535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2A062-4101-4A3B-9205-97234911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519B9-1DE1-4358-AA5D-A0F3C3A8F7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f4qcb0HrUU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67D6343-3572-406B-A4D3-B28EE6B027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" b="14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B54C3A-5C81-425A-8710-2EFC841903C6}"/>
              </a:ext>
            </a:extLst>
          </p:cNvPr>
          <p:cNvSpPr txBox="1"/>
          <p:nvPr/>
        </p:nvSpPr>
        <p:spPr>
          <a:xfrm>
            <a:off x="4054732" y="494924"/>
            <a:ext cx="34740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팀플의 모든 것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</a:t>
            </a:r>
            <a:r>
              <a:rPr kumimoji="1" lang="ko-KR" altLang="en-US" sz="6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티밍</a:t>
            </a:r>
            <a:r>
              <a:rPr kumimoji="1" lang="en-US" altLang="ko-K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kumimoji="1" lang="ja-JP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76666301-A7AC-45E2-9CE6-CAA1FFDB53B6}"/>
              </a:ext>
            </a:extLst>
          </p:cNvPr>
          <p:cNvSpPr txBox="1"/>
          <p:nvPr/>
        </p:nvSpPr>
        <p:spPr>
          <a:xfrm>
            <a:off x="8637042" y="4896595"/>
            <a:ext cx="31486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응용소프트웨어실습</a:t>
            </a:r>
            <a:r>
              <a:rPr lang="ja-JP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ja-JP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조장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2015722089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김태환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조원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2017203082 </a:t>
            </a:r>
            <a:r>
              <a:rPr kumimoji="1"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김찬진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2015726040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백찬우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</a:t>
            </a: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2016722068 </a:t>
            </a:r>
            <a:r>
              <a:rPr kumimoji="1"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안유성</a:t>
            </a: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 descr="사람, 실외, 남자, 서있는이(가) 표시된 사진&#10;&#10;자동 생성된 설명">
            <a:extLst>
              <a:ext uri="{FF2B5EF4-FFF2-40B4-BE49-F238E27FC236}">
                <a16:creationId xmlns:a16="http://schemas.microsoft.com/office/drawing/2014/main" id="{44455551-89D5-49AE-844D-49B5DADC91B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5" y="234955"/>
            <a:ext cx="1560641" cy="2151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88E53-727E-40D8-BA90-AF148ECBEA78}"/>
              </a:ext>
            </a:extLst>
          </p:cNvPr>
          <p:cNvSpPr txBox="1"/>
          <p:nvPr/>
        </p:nvSpPr>
        <p:spPr>
          <a:xfrm>
            <a:off x="133349" y="2478596"/>
            <a:ext cx="288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발표자 </a:t>
            </a:r>
            <a:r>
              <a:rPr lang="en-US" altLang="ko-KR" b="1" dirty="0"/>
              <a:t>: (</a:t>
            </a:r>
            <a:r>
              <a:rPr lang="ko-KR" altLang="en-US" b="1" dirty="0"/>
              <a:t>조장</a:t>
            </a:r>
            <a:r>
              <a:rPr lang="en-US" altLang="ko-KR" b="1" dirty="0"/>
              <a:t>) </a:t>
            </a:r>
            <a:r>
              <a:rPr lang="ko-KR" altLang="en-US" b="1" dirty="0"/>
              <a:t>김태환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9404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프로젝트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내용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</a:t>
              </a:r>
              <a:r>
                <a:rPr kumimoji="1" lang="ko-KR" altLang="en-US" sz="1600" b="1" dirty="0" err="1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티밍의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필수 기능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751110" y="5766471"/>
            <a:ext cx="2608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1. </a:t>
            </a: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아이디어 등록 기능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1725949-E0FB-41EA-A754-231DD31F8E90}"/>
              </a:ext>
            </a:extLst>
          </p:cNvPr>
          <p:cNvSpPr txBox="1"/>
          <p:nvPr/>
        </p:nvSpPr>
        <p:spPr>
          <a:xfrm>
            <a:off x="4913431" y="5766471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2. 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프로젝트 추천 시스템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D9152C-0E4E-4D64-8164-9D4645613226}"/>
              </a:ext>
            </a:extLst>
          </p:cNvPr>
          <p:cNvSpPr txBox="1"/>
          <p:nvPr/>
        </p:nvSpPr>
        <p:spPr>
          <a:xfrm>
            <a:off x="9088966" y="5766471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3. </a:t>
            </a:r>
            <a:r>
              <a:rPr kumimoji="1" lang="ko-KR" altLang="en-US" sz="20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팀원 참가 기능</a:t>
            </a:r>
            <a:endParaRPr kumimoji="1" lang="ja-JP" altLang="en-US" sz="20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52ADDF-FC24-4757-8BFA-D5DDD8CB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7" y="1499908"/>
            <a:ext cx="4106489" cy="376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430D65C-286E-4620-AD36-D4CDCEE3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74" y="1499908"/>
            <a:ext cx="3809999" cy="3763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AE84E53-A86F-4C2A-9B72-36A7287B9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442" y="1499907"/>
            <a:ext cx="3582388" cy="376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064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프로젝트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내용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</a:t>
              </a:r>
              <a:r>
                <a:rPr kumimoji="1" lang="ko-KR" altLang="en-US" sz="1600" b="1" dirty="0" err="1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티밍의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필수 기능 </a:t>
              </a:r>
              <a:r>
                <a:rPr kumimoji="1" lang="en-US" altLang="ko-KR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– </a:t>
              </a:r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아이디어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등록 기능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B0E4763-9AE9-4374-A372-6DE7ACD23C18}"/>
              </a:ext>
            </a:extLst>
          </p:cNvPr>
          <p:cNvSpPr txBox="1"/>
          <p:nvPr/>
        </p:nvSpPr>
        <p:spPr>
          <a:xfrm>
            <a:off x="6382872" y="1390621"/>
            <a:ext cx="3783105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데이터베이스 연동을 통하여 로그인 시스템 구축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자신이 생각나는 프로젝트 주제와 설명을 게시글로 등록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algn="just"/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등록된 글을 게시판에 보이도록 설정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Web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으로 구현이 가능하지만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,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응용소프트웨어실습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 수업 내용을 활용하여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WinForm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으로 구현할 예정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  </a:t>
            </a:r>
          </a:p>
          <a:p>
            <a:pPr algn="just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  but)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너무 일관성이 떨어진다고                                                                            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algn="just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판단될 시에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웹으로만 구현 예정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44B860-B590-459D-A631-3F57FDDF0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4" y="1413033"/>
            <a:ext cx="4187171" cy="4963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79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프로젝트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내용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</a:t>
              </a:r>
              <a:r>
                <a:rPr kumimoji="1" lang="ko-KR" altLang="en-US" sz="1600" b="1" dirty="0" err="1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티밍의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필수 기능 </a:t>
              </a:r>
              <a:r>
                <a:rPr kumimoji="1" lang="en-US" altLang="ko-KR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– </a:t>
              </a:r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프로젝트 추천 시스템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B0E4763-9AE9-4374-A372-6DE7ACD23C18}"/>
              </a:ext>
            </a:extLst>
          </p:cNvPr>
          <p:cNvSpPr txBox="1"/>
          <p:nvPr/>
        </p:nvSpPr>
        <p:spPr>
          <a:xfrm>
            <a:off x="6382872" y="1390621"/>
            <a:ext cx="3783105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다른 사람이 등록한 프로젝트가 마음에 들면 추천 버튼을 누를 수 있도록 게시판 옵션 추가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algn="just"/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자신이 투표한 프로젝트들이 무엇인지 보여주는 대시보드 메뉴 추가 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웹을 구현하기 위하여 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.Net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프레임워크인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ASP .NET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을 사용 예정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79C3F3-CF71-495C-BC94-378A7E64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03" y="1499908"/>
            <a:ext cx="4066632" cy="4524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5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프로젝트 내용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</a:t>
              </a:r>
              <a:r>
                <a:rPr kumimoji="1" lang="ko-KR" altLang="en-US" sz="1600" b="1" dirty="0" err="1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티밍의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필수 기능 </a:t>
              </a:r>
              <a:r>
                <a:rPr kumimoji="1" lang="en-US" altLang="ko-KR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– </a:t>
              </a:r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팀원 참가 기능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B0E4763-9AE9-4374-A372-6DE7ACD23C18}"/>
              </a:ext>
            </a:extLst>
          </p:cNvPr>
          <p:cNvSpPr txBox="1"/>
          <p:nvPr/>
        </p:nvSpPr>
        <p:spPr>
          <a:xfrm>
            <a:off x="6535272" y="1257036"/>
            <a:ext cx="3783105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프로젝트들 중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마음에 드는 주제가 있으면 팀원으로 참가하기 버튼을 통하여 매칭 시스템 구축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프로젝트 팀장이 승인 버튼을 누르면 팀원 매칭 성사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algn="just"/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일정 팀원이 모이면 모집마감 표시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팀원들에게는 서로의 연락처 공개 또는 연락 할 수단 제공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  <a:p>
            <a:pPr marL="171450" indent="-1714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웹 게시판의 기능을 일부 포함 하기 때문에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ASP .NET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함초롬돋움" panose="020B0604000101010101" pitchFamily="50" charset="-127"/>
              </a:rPr>
              <a:t>을 사용 예정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AE145F-DFBE-476F-806F-90939A07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9" y="1499908"/>
            <a:ext cx="3946746" cy="4649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30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프로젝트 내용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</a:t>
              </a:r>
              <a:r>
                <a:rPr kumimoji="1" lang="ko-KR" altLang="en-US" sz="1600" b="1" dirty="0" err="1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티밍의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선택 기능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A1464D-8599-48D0-B306-CC9BE2CF994A}"/>
              </a:ext>
            </a:extLst>
          </p:cNvPr>
          <p:cNvSpPr/>
          <p:nvPr/>
        </p:nvSpPr>
        <p:spPr>
          <a:xfrm>
            <a:off x="2957129" y="1192131"/>
            <a:ext cx="6277742" cy="5486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FB8B0-CC28-4DD9-ADFB-C344A9BCC9C0}"/>
              </a:ext>
            </a:extLst>
          </p:cNvPr>
          <p:cNvSpPr txBox="1"/>
          <p:nvPr/>
        </p:nvSpPr>
        <p:spPr>
          <a:xfrm>
            <a:off x="3117357" y="1257036"/>
            <a:ext cx="611751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▶ </a:t>
            </a:r>
            <a:r>
              <a:rPr lang="ko-KR" altLang="en-US" sz="2000" b="1" dirty="0">
                <a:solidFill>
                  <a:srgbClr val="0070C0"/>
                </a:solidFill>
              </a:rPr>
              <a:t>프로젝트 선택 사항 </a:t>
            </a:r>
            <a:r>
              <a:rPr lang="en-US" altLang="ko-KR" sz="2000" b="1" dirty="0">
                <a:solidFill>
                  <a:srgbClr val="0070C0"/>
                </a:solidFill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</a:rPr>
              <a:t>시간이 남을 시 진행</a:t>
            </a:r>
            <a:r>
              <a:rPr lang="en-US" altLang="ko-KR" sz="2000" b="1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endParaRPr lang="en-US" altLang="ko-KR" sz="1500" dirty="0"/>
          </a:p>
          <a:p>
            <a:pPr marL="342900" indent="-342900">
              <a:buAutoNum type="arabicParenR"/>
            </a:pPr>
            <a:r>
              <a:rPr lang="ko-KR" altLang="en-US" sz="1600" b="1" dirty="0"/>
              <a:t>교수님과 조교님을 위한 프로젝트 멘토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멘티 시스템 구축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멘토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멘티를 구하는 프로젝트는 교수님과 조교님이 참여하기 버튼으로 멘토 가능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b="1" dirty="0"/>
              <a:t>2) </a:t>
            </a:r>
            <a:r>
              <a:rPr lang="ko-KR" altLang="en-US" sz="1600" b="1" dirty="0"/>
              <a:t>아이디어 오픈마켓 시스템 구축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실제 거래시스템은 구축이 어려우니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채팅 시스템을 통하여 매매를 하도록 설정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ym typeface="Wingdings" panose="05000000000000000000" pitchFamily="2" charset="2"/>
              </a:rPr>
              <a:t>3) </a:t>
            </a:r>
            <a:r>
              <a:rPr lang="ko-KR" altLang="en-US" sz="1600" b="1" dirty="0">
                <a:sym typeface="Wingdings" panose="05000000000000000000" pitchFamily="2" charset="2"/>
              </a:rPr>
              <a:t>프로젝트 참여 승인이 완료되면 카카오톡 또는 </a:t>
            </a:r>
            <a:r>
              <a:rPr lang="en-US" altLang="ko-KR" sz="1600" b="1" dirty="0">
                <a:sym typeface="Wingdings" panose="05000000000000000000" pitchFamily="2" charset="2"/>
              </a:rPr>
              <a:t>SMS </a:t>
            </a:r>
            <a:r>
              <a:rPr lang="ko-KR" altLang="en-US" sz="1600" b="1" dirty="0">
                <a:sym typeface="Wingdings" panose="05000000000000000000" pitchFamily="2" charset="2"/>
              </a:rPr>
              <a:t>알림 메시지 발송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sym typeface="Wingdings" panose="05000000000000000000" pitchFamily="2" charset="2"/>
              </a:rPr>
              <a:t>실질적 상용화 단계까지 구축 목표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b="1" dirty="0">
                <a:sym typeface="Wingdings" panose="05000000000000000000" pitchFamily="2" charset="2"/>
              </a:rPr>
              <a:t>4) </a:t>
            </a:r>
            <a:r>
              <a:rPr lang="ko-KR" altLang="en-US" sz="1600" b="1" dirty="0" err="1">
                <a:sym typeface="Wingdings" panose="05000000000000000000" pitchFamily="2" charset="2"/>
              </a:rPr>
              <a:t>자마린</a:t>
            </a:r>
            <a:r>
              <a:rPr lang="ko-KR" altLang="en-US" sz="1600" b="1" dirty="0"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ym typeface="Wingdings" panose="05000000000000000000" pitchFamily="2" charset="2"/>
              </a:rPr>
              <a:t>(Xamarin) </a:t>
            </a:r>
            <a:r>
              <a:rPr lang="ko-KR" altLang="en-US" sz="1600" b="1" dirty="0">
                <a:sym typeface="Wingdings" panose="05000000000000000000" pitchFamily="2" charset="2"/>
              </a:rPr>
              <a:t>을 이용한 어플리케이션으로의 개발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endParaRPr lang="en-US" altLang="ko-KR" sz="1600" b="1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웹 </a:t>
            </a:r>
            <a:r>
              <a:rPr lang="en-US" altLang="ko-KR" sz="1600" dirty="0">
                <a:sym typeface="Wingdings" panose="05000000000000000000" pitchFamily="2" charset="2"/>
              </a:rPr>
              <a:t>-&gt; </a:t>
            </a:r>
            <a:r>
              <a:rPr lang="ko-KR" altLang="en-US" sz="1600" dirty="0">
                <a:sym typeface="Wingdings" panose="05000000000000000000" pitchFamily="2" charset="2"/>
              </a:rPr>
              <a:t>모바일 로의 확장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endParaRPr lang="en-US" altLang="ko-KR" sz="1600" dirty="0"/>
          </a:p>
          <a:p>
            <a:pPr marL="342900" indent="-342900">
              <a:buAutoNum type="arabicParenR"/>
            </a:pPr>
            <a:endParaRPr lang="en-US" altLang="ko-KR" sz="1500" dirty="0"/>
          </a:p>
          <a:p>
            <a:pPr marL="342900" indent="-342900">
              <a:buAutoNum type="arabicParenR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97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2808891" y="2613392"/>
              <a:ext cx="6574236" cy="1631216"/>
              <a:chOff x="2808891" y="2355575"/>
              <a:chExt cx="6574236" cy="1631216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3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2808891" y="3063461"/>
                <a:ext cx="657423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프로젝트 개발환경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630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56408"/>
            <a:chOff x="458425" y="262140"/>
            <a:chExt cx="538420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3.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개발환경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개발에 필요한 도구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D45C96-57E8-4169-A96B-0CA94D11F61B}"/>
              </a:ext>
            </a:extLst>
          </p:cNvPr>
          <p:cNvGrpSpPr/>
          <p:nvPr/>
        </p:nvGrpSpPr>
        <p:grpSpPr>
          <a:xfrm>
            <a:off x="1033036" y="1257036"/>
            <a:ext cx="10112072" cy="2880000"/>
            <a:chOff x="1110482" y="2293832"/>
            <a:chExt cx="10112072" cy="2880000"/>
          </a:xfrm>
        </p:grpSpPr>
        <p:sp>
          <p:nvSpPr>
            <p:cNvPr id="11" name="正方形/長方形 12">
              <a:extLst>
                <a:ext uri="{FF2B5EF4-FFF2-40B4-BE49-F238E27FC236}">
                  <a16:creationId xmlns:a16="http://schemas.microsoft.com/office/drawing/2014/main" id="{523DB4B7-6F82-4ABB-84E8-81F402B4E758}"/>
                </a:ext>
              </a:extLst>
            </p:cNvPr>
            <p:cNvSpPr/>
            <p:nvPr/>
          </p:nvSpPr>
          <p:spPr>
            <a:xfrm>
              <a:off x="1110482" y="2293832"/>
              <a:ext cx="2880000" cy="28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2">
              <a:extLst>
                <a:ext uri="{FF2B5EF4-FFF2-40B4-BE49-F238E27FC236}">
                  <a16:creationId xmlns:a16="http://schemas.microsoft.com/office/drawing/2014/main" id="{51BA7A2A-C031-42B7-BBB2-0481CB9672F2}"/>
                </a:ext>
              </a:extLst>
            </p:cNvPr>
            <p:cNvSpPr/>
            <p:nvPr/>
          </p:nvSpPr>
          <p:spPr>
            <a:xfrm>
              <a:off x="4726518" y="2293832"/>
              <a:ext cx="2880000" cy="28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2">
              <a:extLst>
                <a:ext uri="{FF2B5EF4-FFF2-40B4-BE49-F238E27FC236}">
                  <a16:creationId xmlns:a16="http://schemas.microsoft.com/office/drawing/2014/main" id="{555026AC-6641-439D-8DD0-D75663E1AE7A}"/>
                </a:ext>
              </a:extLst>
            </p:cNvPr>
            <p:cNvSpPr/>
            <p:nvPr/>
          </p:nvSpPr>
          <p:spPr>
            <a:xfrm>
              <a:off x="8342554" y="2293832"/>
              <a:ext cx="2880000" cy="28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1669B0B-BFEA-45B1-B067-090C32C08CAC}"/>
              </a:ext>
            </a:extLst>
          </p:cNvPr>
          <p:cNvGrpSpPr/>
          <p:nvPr/>
        </p:nvGrpSpPr>
        <p:grpSpPr>
          <a:xfrm>
            <a:off x="1344441" y="4251558"/>
            <a:ext cx="2290618" cy="1411184"/>
            <a:chOff x="1366982" y="4969164"/>
            <a:chExt cx="2290618" cy="1411184"/>
          </a:xfrm>
        </p:grpSpPr>
        <p:grpSp>
          <p:nvGrpSpPr>
            <p:cNvPr id="19" name="グループ化 9">
              <a:extLst>
                <a:ext uri="{FF2B5EF4-FFF2-40B4-BE49-F238E27FC236}">
                  <a16:creationId xmlns:a16="http://schemas.microsoft.com/office/drawing/2014/main" id="{159C29B0-A441-4B66-9764-8EC4F19138BE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1125953"/>
              <a:chOff x="1204145" y="262140"/>
              <a:chExt cx="3861624" cy="1898186"/>
            </a:xfrm>
          </p:grpSpPr>
          <p:sp>
            <p:nvSpPr>
              <p:cNvPr id="20" name="テキスト ボックス 10">
                <a:extLst>
                  <a:ext uri="{FF2B5EF4-FFF2-40B4-BE49-F238E27FC236}">
                    <a16:creationId xmlns:a16="http://schemas.microsoft.com/office/drawing/2014/main" id="{C114480A-6ED4-410D-85D3-3C2CC7FB7E50}"/>
                  </a:ext>
                </a:extLst>
              </p:cNvPr>
              <p:cNvSpPr txBox="1"/>
              <p:nvPr/>
            </p:nvSpPr>
            <p:spPr>
              <a:xfrm>
                <a:off x="2185497" y="262140"/>
                <a:ext cx="1930063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DotumChe" panose="020B0609000101010101" pitchFamily="49" charset="-127"/>
                    <a:cs typeface="Verdana" panose="020B0604030504040204" pitchFamily="34" charset="0"/>
                  </a:rPr>
                  <a:t>ASP .NET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テキスト ボックス 11">
                <a:extLst>
                  <a:ext uri="{FF2B5EF4-FFF2-40B4-BE49-F238E27FC236}">
                    <a16:creationId xmlns:a16="http://schemas.microsoft.com/office/drawing/2014/main" id="{5A07EE23-9AF7-4F0C-8A49-6C2EE3F4C6DA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1089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웹 페이지 구축을 위하여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C# 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용 웹 프레임워크인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ASP .NET 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사용예정 </a:t>
                </a:r>
                <a:endParaRPr kumimoji="1" lang="ja-JP" altLang="en-US" sz="12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F2997DA-D919-4FEB-822A-6D2B272E79B8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C0072BF-63DA-4250-8A67-D73E55679CEE}"/>
              </a:ext>
            </a:extLst>
          </p:cNvPr>
          <p:cNvGrpSpPr/>
          <p:nvPr/>
        </p:nvGrpSpPr>
        <p:grpSpPr>
          <a:xfrm>
            <a:off x="4934527" y="4284190"/>
            <a:ext cx="2290618" cy="1595850"/>
            <a:chOff x="1366982" y="4969164"/>
            <a:chExt cx="2290618" cy="1595850"/>
          </a:xfrm>
        </p:grpSpPr>
        <p:grpSp>
          <p:nvGrpSpPr>
            <p:cNvPr id="23" name="グループ化 9">
              <a:extLst>
                <a:ext uri="{FF2B5EF4-FFF2-40B4-BE49-F238E27FC236}">
                  <a16:creationId xmlns:a16="http://schemas.microsoft.com/office/drawing/2014/main" id="{A4CB4419-A83B-41B8-AE53-9F3411BFA146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1310619"/>
              <a:chOff x="1204145" y="262140"/>
              <a:chExt cx="3861624" cy="2209505"/>
            </a:xfrm>
          </p:grpSpPr>
          <p:sp>
            <p:nvSpPr>
              <p:cNvPr id="25" name="テキスト ボックス 10">
                <a:extLst>
                  <a:ext uri="{FF2B5EF4-FFF2-40B4-BE49-F238E27FC236}">
                    <a16:creationId xmlns:a16="http://schemas.microsoft.com/office/drawing/2014/main" id="{7E11D125-653B-4378-9E71-DC74414EB896}"/>
                  </a:ext>
                </a:extLst>
              </p:cNvPr>
              <p:cNvSpPr txBox="1"/>
              <p:nvPr/>
            </p:nvSpPr>
            <p:spPr>
              <a:xfrm>
                <a:off x="2359801" y="262140"/>
                <a:ext cx="1581453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MySQL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テキスト ボックス 11">
                <a:extLst>
                  <a:ext uri="{FF2B5EF4-FFF2-40B4-BE49-F238E27FC236}">
                    <a16:creationId xmlns:a16="http://schemas.microsoft.com/office/drawing/2014/main" id="{6247FF91-5285-4B11-8322-D75C668FABED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1400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회원정보 및 프로젝트 내용 등 정보저장을 위하여 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MySQL DBMS 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사용예정 </a:t>
                </a:r>
                <a:endParaRPr lang="ja-JP" altLang="en-US" sz="12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  <a:p>
                <a:pPr algn="just"/>
                <a:endParaRPr kumimoji="1" lang="ja-JP" altLang="en-US" sz="1200" dirty="0">
                  <a:solidFill>
                    <a:schemeClr val="tx2">
                      <a:lumMod val="50000"/>
                    </a:schemeClr>
                  </a:solidFill>
                  <a:latin typeface="Verdana" panose="020B060403050404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6FCA26C-22B4-4525-94E0-C51285CBB040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553CFD6-8BFE-45E3-98D9-D06C2AAA637A}"/>
              </a:ext>
            </a:extLst>
          </p:cNvPr>
          <p:cNvGrpSpPr/>
          <p:nvPr/>
        </p:nvGrpSpPr>
        <p:grpSpPr>
          <a:xfrm>
            <a:off x="8524613" y="4284190"/>
            <a:ext cx="2290618" cy="1965182"/>
            <a:chOff x="1366982" y="4969164"/>
            <a:chExt cx="2290618" cy="1965182"/>
          </a:xfrm>
        </p:grpSpPr>
        <p:grpSp>
          <p:nvGrpSpPr>
            <p:cNvPr id="28" name="グループ化 9">
              <a:extLst>
                <a:ext uri="{FF2B5EF4-FFF2-40B4-BE49-F238E27FC236}">
                  <a16:creationId xmlns:a16="http://schemas.microsoft.com/office/drawing/2014/main" id="{E2B329FF-DEDC-4296-A07B-A14A5461CA84}"/>
                </a:ext>
              </a:extLst>
            </p:cNvPr>
            <p:cNvGrpSpPr/>
            <p:nvPr/>
          </p:nvGrpSpPr>
          <p:grpSpPr>
            <a:xfrm>
              <a:off x="1366982" y="5254395"/>
              <a:ext cx="2290618" cy="1679951"/>
              <a:chOff x="1204145" y="262140"/>
              <a:chExt cx="3861624" cy="2832143"/>
            </a:xfrm>
          </p:grpSpPr>
          <p:sp>
            <p:nvSpPr>
              <p:cNvPr id="30" name="テキスト ボックス 10">
                <a:extLst>
                  <a:ext uri="{FF2B5EF4-FFF2-40B4-BE49-F238E27FC236}">
                    <a16:creationId xmlns:a16="http://schemas.microsoft.com/office/drawing/2014/main" id="{E56344AC-5DD3-44B1-B62F-CFF0FCDBAC90}"/>
                  </a:ext>
                </a:extLst>
              </p:cNvPr>
              <p:cNvSpPr txBox="1"/>
              <p:nvPr/>
            </p:nvSpPr>
            <p:spPr>
              <a:xfrm>
                <a:off x="2165175" y="262140"/>
                <a:ext cx="1970707" cy="674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err="1">
                    <a:solidFill>
                      <a:schemeClr val="tx2">
                        <a:lumMod val="50000"/>
                      </a:schemeClr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WinForm</a:t>
                </a:r>
                <a:endParaRPr kumimoji="1" lang="ja-JP" altLang="en-US" sz="20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テキスト ボックス 11">
                <a:extLst>
                  <a:ext uri="{FF2B5EF4-FFF2-40B4-BE49-F238E27FC236}">
                    <a16:creationId xmlns:a16="http://schemas.microsoft.com/office/drawing/2014/main" id="{8ED1F92F-B0B1-43EC-B774-CBFDACEEFAB3}"/>
                  </a:ext>
                </a:extLst>
              </p:cNvPr>
              <p:cNvSpPr txBox="1"/>
              <p:nvPr/>
            </p:nvSpPr>
            <p:spPr>
              <a:xfrm>
                <a:off x="1204145" y="1070710"/>
                <a:ext cx="3861624" cy="2023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로그인 화면 구현 시 </a:t>
                </a:r>
                <a:r>
                  <a:rPr lang="en-US" altLang="ko-KR" sz="1200" dirty="0" err="1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WinForm</a:t>
                </a:r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사용 예정</a:t>
                </a:r>
                <a:endParaRPr lang="en-US" altLang="ko-KR" sz="12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US" altLang="ko-KR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But, </a:t>
                </a:r>
                <a:r>
                  <a:rPr lang="ko-KR" altLang="en-US" sz="1200" dirty="0">
                    <a:solidFill>
                      <a:schemeClr val="tx2">
                        <a:lumMod val="50000"/>
                      </a:schemeClr>
                    </a:solidFill>
                    <a:latin typeface="Arial" panose="020B0604020202020204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웹으로만 구현 하는 것이 사용자 편리성 입장에서 볼 때 좋다면 웹 로그인 방법으로 수정 예정</a:t>
                </a:r>
                <a:endParaRPr lang="ja-JP" altLang="en-US" sz="12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DotumChe" panose="020B0609000101010101" pitchFamily="49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A3E8052-F633-48AE-A740-460D2854DC36}"/>
                </a:ext>
              </a:extLst>
            </p:cNvPr>
            <p:cNvCxnSpPr/>
            <p:nvPr/>
          </p:nvCxnSpPr>
          <p:spPr>
            <a:xfrm>
              <a:off x="1366982" y="4969164"/>
              <a:ext cx="229061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6C6868B-3B8A-4326-A9B5-6C544C57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76" y="1672531"/>
            <a:ext cx="1926686" cy="2021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00B44F-CD3E-44C6-A40D-7F290498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44" y="1737066"/>
            <a:ext cx="2244901" cy="1956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15C2BD-7D03-40BB-A360-C446BEEF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179" y="1704798"/>
            <a:ext cx="2009533" cy="2021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5C9F2F-A8ED-441D-8781-8448CF8A20CB}"/>
              </a:ext>
            </a:extLst>
          </p:cNvPr>
          <p:cNvSpPr txBox="1"/>
          <p:nvPr/>
        </p:nvSpPr>
        <p:spPr>
          <a:xfrm>
            <a:off x="2783129" y="6156866"/>
            <a:ext cx="4745943" cy="369332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운영체제</a:t>
            </a:r>
            <a:r>
              <a:rPr lang="en-US" altLang="ko-KR" dirty="0"/>
              <a:t>(OS) : Windows 10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04811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3578331" y="2613392"/>
              <a:ext cx="5035354" cy="1631216"/>
              <a:chOff x="3578331" y="2355575"/>
              <a:chExt cx="5035354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4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3578331" y="3063461"/>
                <a:ext cx="50353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프로젝트 </a:t>
                </a:r>
                <a:r>
                  <a:rPr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일정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59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956408"/>
            <a:chOff x="458425" y="262140"/>
            <a:chExt cx="538420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520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4.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프로젝트 일정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kumimoji="1" lang="en-US" altLang="ja-JP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     </a:t>
              </a:r>
              <a:r>
                <a:rPr kumimoji="1"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주차 별 프로젝트 계획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2BF00D-FA56-4D99-B99C-23FB8DAABB29}"/>
              </a:ext>
            </a:extLst>
          </p:cNvPr>
          <p:cNvSpPr/>
          <p:nvPr/>
        </p:nvSpPr>
        <p:spPr>
          <a:xfrm>
            <a:off x="358815" y="940302"/>
            <a:ext cx="11065398" cy="5547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3508373-0710-4D5E-8BA6-75FFC462B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38712"/>
              </p:ext>
            </p:extLst>
          </p:nvPr>
        </p:nvGraphicFramePr>
        <p:xfrm>
          <a:off x="504477" y="1095341"/>
          <a:ext cx="10773141" cy="5237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7700">
                  <a:extLst>
                    <a:ext uri="{9D8B030D-6E8A-4147-A177-3AD203B41FA5}">
                      <a16:colId xmlns:a16="http://schemas.microsoft.com/office/drawing/2014/main" val="633657943"/>
                    </a:ext>
                  </a:extLst>
                </a:gridCol>
                <a:gridCol w="868101">
                  <a:extLst>
                    <a:ext uri="{9D8B030D-6E8A-4147-A177-3AD203B41FA5}">
                      <a16:colId xmlns:a16="http://schemas.microsoft.com/office/drawing/2014/main" val="1852884454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33191641"/>
                    </a:ext>
                  </a:extLst>
                </a:gridCol>
                <a:gridCol w="844952">
                  <a:extLst>
                    <a:ext uri="{9D8B030D-6E8A-4147-A177-3AD203B41FA5}">
                      <a16:colId xmlns:a16="http://schemas.microsoft.com/office/drawing/2014/main" val="3093864855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189210095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3153607073"/>
                    </a:ext>
                  </a:extLst>
                </a:gridCol>
                <a:gridCol w="717630">
                  <a:extLst>
                    <a:ext uri="{9D8B030D-6E8A-4147-A177-3AD203B41FA5}">
                      <a16:colId xmlns:a16="http://schemas.microsoft.com/office/drawing/2014/main" val="1651069096"/>
                    </a:ext>
                  </a:extLst>
                </a:gridCol>
                <a:gridCol w="775504">
                  <a:extLst>
                    <a:ext uri="{9D8B030D-6E8A-4147-A177-3AD203B41FA5}">
                      <a16:colId xmlns:a16="http://schemas.microsoft.com/office/drawing/2014/main" val="3576193315"/>
                    </a:ext>
                  </a:extLst>
                </a:gridCol>
                <a:gridCol w="729205">
                  <a:extLst>
                    <a:ext uri="{9D8B030D-6E8A-4147-A177-3AD203B41FA5}">
                      <a16:colId xmlns:a16="http://schemas.microsoft.com/office/drawing/2014/main" val="3770074723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3387885979"/>
                    </a:ext>
                  </a:extLst>
                </a:gridCol>
                <a:gridCol w="752355">
                  <a:extLst>
                    <a:ext uri="{9D8B030D-6E8A-4147-A177-3AD203B41FA5}">
                      <a16:colId xmlns:a16="http://schemas.microsoft.com/office/drawing/2014/main" val="848722277"/>
                    </a:ext>
                  </a:extLst>
                </a:gridCol>
                <a:gridCol w="733081">
                  <a:extLst>
                    <a:ext uri="{9D8B030D-6E8A-4147-A177-3AD203B41FA5}">
                      <a16:colId xmlns:a16="http://schemas.microsoft.com/office/drawing/2014/main" val="99419775"/>
                    </a:ext>
                  </a:extLst>
                </a:gridCol>
              </a:tblGrid>
              <a:tr h="748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            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408868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로그인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146738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등록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61966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추천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920099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매칭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시스템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492803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추가 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579875"/>
                  </a:ext>
                </a:extLst>
              </a:tr>
              <a:tr h="7481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발표 자료 작성 및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최종 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1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91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3461315" y="2613392"/>
              <a:ext cx="5269391" cy="1631216"/>
              <a:chOff x="3461315" y="2355575"/>
              <a:chExt cx="5269391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5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3461315" y="3063461"/>
                <a:ext cx="52693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팀원 분담 내역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409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E8016B5-6D9C-4935-A6BA-001E7AF3DA3A}"/>
              </a:ext>
            </a:extLst>
          </p:cNvPr>
          <p:cNvSpPr/>
          <p:nvPr/>
        </p:nvSpPr>
        <p:spPr>
          <a:xfrm>
            <a:off x="1289527" y="1097118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正方形/長方形 2">
            <a:extLst>
              <a:ext uri="{FF2B5EF4-FFF2-40B4-BE49-F238E27FC236}">
                <a16:creationId xmlns:a16="http://schemas.microsoft.com/office/drawing/2014/main" id="{C12A54A6-ED4F-4D8A-AC77-DD400A9F86C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3">
            <a:extLst>
              <a:ext uri="{FF2B5EF4-FFF2-40B4-BE49-F238E27FC236}">
                <a16:creationId xmlns:a16="http://schemas.microsoft.com/office/drawing/2014/main" id="{7F68CA12-709B-4931-9B31-8809A5461EF6}"/>
              </a:ext>
            </a:extLst>
          </p:cNvPr>
          <p:cNvSpPr txBox="1"/>
          <p:nvPr/>
        </p:nvSpPr>
        <p:spPr>
          <a:xfrm>
            <a:off x="458425" y="262140"/>
            <a:ext cx="39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Table of Contents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993F-ED3E-4504-ADC1-66EE64191020}"/>
              </a:ext>
            </a:extLst>
          </p:cNvPr>
          <p:cNvSpPr txBox="1"/>
          <p:nvPr/>
        </p:nvSpPr>
        <p:spPr>
          <a:xfrm>
            <a:off x="1222770" y="112182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21DA4-CF09-4D21-8E2F-2937C2952964}"/>
              </a:ext>
            </a:extLst>
          </p:cNvPr>
          <p:cNvSpPr txBox="1"/>
          <p:nvPr/>
        </p:nvSpPr>
        <p:spPr>
          <a:xfrm>
            <a:off x="2149170" y="1121824"/>
            <a:ext cx="229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프로젝트 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48E1B-776B-46AA-A768-AF004FEE1D8A}"/>
              </a:ext>
            </a:extLst>
          </p:cNvPr>
          <p:cNvSpPr txBox="1"/>
          <p:nvPr/>
        </p:nvSpPr>
        <p:spPr>
          <a:xfrm>
            <a:off x="2149170" y="2076847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프로젝트 설명</a:t>
            </a:r>
          </a:p>
        </p:txBody>
      </p:sp>
      <p:pic>
        <p:nvPicPr>
          <p:cNvPr id="21" name="그림 20" descr="건물, 하늘, 실외, 대형이(가) 표시된 사진&#10;&#10;매우 높은 신뢰도로 생성된 설명">
            <a:extLst>
              <a:ext uri="{FF2B5EF4-FFF2-40B4-BE49-F238E27FC236}">
                <a16:creationId xmlns:a16="http://schemas.microsoft.com/office/drawing/2014/main" id="{A0B2E235-97C5-4D42-82EA-CC71CBD165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73" y="0"/>
            <a:ext cx="4572000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8C4917-D29E-4F3F-BF91-C641970CEF32}"/>
              </a:ext>
            </a:extLst>
          </p:cNvPr>
          <p:cNvSpPr/>
          <p:nvPr/>
        </p:nvSpPr>
        <p:spPr>
          <a:xfrm>
            <a:off x="1289527" y="2073470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F53F9E-AC4B-42CA-A81F-F01AF11FE4FC}"/>
              </a:ext>
            </a:extLst>
          </p:cNvPr>
          <p:cNvSpPr txBox="1"/>
          <p:nvPr/>
        </p:nvSpPr>
        <p:spPr>
          <a:xfrm>
            <a:off x="1234170" y="212097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FD7522-8E48-464A-BBB9-237167051F00}"/>
              </a:ext>
            </a:extLst>
          </p:cNvPr>
          <p:cNvSpPr/>
          <p:nvPr/>
        </p:nvSpPr>
        <p:spPr>
          <a:xfrm>
            <a:off x="1293531" y="2974911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D1FCF2-FBF0-4E00-9CF4-65DD4EF5A2F0}"/>
              </a:ext>
            </a:extLst>
          </p:cNvPr>
          <p:cNvSpPr txBox="1"/>
          <p:nvPr/>
        </p:nvSpPr>
        <p:spPr>
          <a:xfrm>
            <a:off x="1230924" y="300475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A8A681-AD27-4C2E-A256-9582A6D95611}"/>
              </a:ext>
            </a:extLst>
          </p:cNvPr>
          <p:cNvSpPr/>
          <p:nvPr/>
        </p:nvSpPr>
        <p:spPr>
          <a:xfrm>
            <a:off x="1286279" y="3953700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CDBA4F-FB87-4D45-BBA8-2FF905A9815D}"/>
              </a:ext>
            </a:extLst>
          </p:cNvPr>
          <p:cNvSpPr txBox="1"/>
          <p:nvPr/>
        </p:nvSpPr>
        <p:spPr>
          <a:xfrm>
            <a:off x="1222770" y="399284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04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0B15A5-E777-4FEA-BF65-B8CC609D587D}"/>
              </a:ext>
            </a:extLst>
          </p:cNvPr>
          <p:cNvSpPr/>
          <p:nvPr/>
        </p:nvSpPr>
        <p:spPr>
          <a:xfrm>
            <a:off x="1278125" y="4932489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8308E9D-1464-4C90-9A68-BAEB84FF6193}"/>
              </a:ext>
            </a:extLst>
          </p:cNvPr>
          <p:cNvSpPr/>
          <p:nvPr/>
        </p:nvSpPr>
        <p:spPr>
          <a:xfrm>
            <a:off x="1278124" y="5911278"/>
            <a:ext cx="516383" cy="6182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63F1DD-DC01-405A-8BA8-5E3D291BF4BB}"/>
              </a:ext>
            </a:extLst>
          </p:cNvPr>
          <p:cNvSpPr txBox="1"/>
          <p:nvPr/>
        </p:nvSpPr>
        <p:spPr>
          <a:xfrm>
            <a:off x="1238174" y="4988357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2D7F24-BFF0-48AC-B03A-1F97D14057FA}"/>
              </a:ext>
            </a:extLst>
          </p:cNvPr>
          <p:cNvSpPr txBox="1"/>
          <p:nvPr/>
        </p:nvSpPr>
        <p:spPr>
          <a:xfrm>
            <a:off x="1238174" y="5950425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A84218-763A-4967-B61A-36588A95FEF2}"/>
              </a:ext>
            </a:extLst>
          </p:cNvPr>
          <p:cNvSpPr txBox="1"/>
          <p:nvPr/>
        </p:nvSpPr>
        <p:spPr>
          <a:xfrm>
            <a:off x="2174879" y="3004751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프로젝트 개발환경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C89323-C2B2-44DF-9F61-56DFC8AF4881}"/>
              </a:ext>
            </a:extLst>
          </p:cNvPr>
          <p:cNvSpPr txBox="1"/>
          <p:nvPr/>
        </p:nvSpPr>
        <p:spPr>
          <a:xfrm>
            <a:off x="2174879" y="395370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프로젝트 일정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6BF605-8093-4864-82D6-F7DC964F8E96}"/>
              </a:ext>
            </a:extLst>
          </p:cNvPr>
          <p:cNvSpPr txBox="1"/>
          <p:nvPr/>
        </p:nvSpPr>
        <p:spPr>
          <a:xfrm>
            <a:off x="2174879" y="4932489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팀원 분담 내역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36B980-40DB-4AE0-9FB3-B1A77A5AC1F8}"/>
              </a:ext>
            </a:extLst>
          </p:cNvPr>
          <p:cNvSpPr txBox="1"/>
          <p:nvPr/>
        </p:nvSpPr>
        <p:spPr>
          <a:xfrm>
            <a:off x="2149170" y="5911278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발표 영상 링크</a:t>
            </a:r>
          </a:p>
        </p:txBody>
      </p:sp>
    </p:spTree>
    <p:extLst>
      <p:ext uri="{BB962C8B-B14F-4D97-AF65-F5344CB8AC3E}">
        <p14:creationId xmlns:p14="http://schemas.microsoft.com/office/powerpoint/2010/main" val="390796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455921" cy="929991"/>
            <a:chOff x="458425" y="262140"/>
            <a:chExt cx="5455921" cy="929991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6247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5</a:t>
              </a:r>
              <a:r>
                <a:rPr kumimoji="1"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팀원 분담 내역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530142" y="853577"/>
              <a:ext cx="53842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돋움체" panose="020B0609000101010101" pitchFamily="49" charset="-127"/>
                  <a:ea typeface="돋움체" panose="020B0609000101010101" pitchFamily="49" charset="-127"/>
                  <a:cs typeface="Verdana" panose="020B0604030504040204" pitchFamily="34" charset="0"/>
                </a:rPr>
                <a:t>팀원 별 역할</a:t>
              </a:r>
              <a:endParaRPr kumimoji="1" lang="ja-JP" altLang="en-US" sz="1600" dirty="0">
                <a:solidFill>
                  <a:schemeClr val="tx2">
                    <a:lumMod val="50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4B0B72-B712-4840-A945-71CF7E41E350}"/>
              </a:ext>
            </a:extLst>
          </p:cNvPr>
          <p:cNvSpPr/>
          <p:nvPr/>
        </p:nvSpPr>
        <p:spPr>
          <a:xfrm>
            <a:off x="358815" y="1192130"/>
            <a:ext cx="11065398" cy="52955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B9B80257-631D-4692-8E5D-F2A94AB13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64814"/>
              </p:ext>
            </p:extLst>
          </p:nvPr>
        </p:nvGraphicFramePr>
        <p:xfrm>
          <a:off x="561230" y="1357048"/>
          <a:ext cx="10666776" cy="4925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535">
                  <a:extLst>
                    <a:ext uri="{9D8B030D-6E8A-4147-A177-3AD203B41FA5}">
                      <a16:colId xmlns:a16="http://schemas.microsoft.com/office/drawing/2014/main" val="1405996487"/>
                    </a:ext>
                  </a:extLst>
                </a:gridCol>
                <a:gridCol w="9390241">
                  <a:extLst>
                    <a:ext uri="{9D8B030D-6E8A-4147-A177-3AD203B41FA5}">
                      <a16:colId xmlns:a16="http://schemas.microsoft.com/office/drawing/2014/main" val="1013428487"/>
                    </a:ext>
                  </a:extLst>
                </a:gridCol>
              </a:tblGrid>
              <a:tr h="985082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팀원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역할 분담 내역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207770"/>
                  </a:ext>
                </a:extLst>
              </a:tr>
              <a:tr h="98508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팀장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김태환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프로젝트 매칭 시스템 구현 총괄 및 추가 기능 구현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프로젝트 수행 총괄 및 최종 발표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169984"/>
                  </a:ext>
                </a:extLst>
              </a:tr>
              <a:tr h="98508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팀원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김찬진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로그인 기능 구현 총괄 담당 및 전체적인 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UI 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디자인 개발 담당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603961"/>
                  </a:ext>
                </a:extLst>
              </a:tr>
              <a:tr h="98508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팀원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백찬우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아이디어 등록 기능 구현 총괄 담당 및 추가적인 아이디어 설계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362440"/>
                  </a:ext>
                </a:extLst>
              </a:tr>
              <a:tr h="98508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팀원</a:t>
                      </a:r>
                      <a:r>
                        <a:rPr kumimoji="1" lang="en-US" altLang="ko-KR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안유성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kumimoji="1" lang="en-US" altLang="ko-KR" sz="1800" b="1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algn="ctr" latinLnBrk="1"/>
                      <a:r>
                        <a:rPr kumimoji="1" lang="ko-KR" altLang="en-US" sz="1800" b="1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프로젝트 추천 시스템 구현 총괄 및 대시보드 기능 설계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53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84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398A135-EE3B-4B18-B3A5-56035D5474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" b="14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グループ化 6">
            <a:extLst>
              <a:ext uri="{FF2B5EF4-FFF2-40B4-BE49-F238E27FC236}">
                <a16:creationId xmlns:a16="http://schemas.microsoft.com/office/drawing/2014/main" id="{0161E79F-C63D-49DE-926D-192CD1284F9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1" name="正方形/長方形 1">
              <a:extLst>
                <a:ext uri="{FF2B5EF4-FFF2-40B4-BE49-F238E27FC236}">
                  <a16:creationId xmlns:a16="http://schemas.microsoft.com/office/drawing/2014/main" id="{714DE868-8DDF-4272-8B45-A2E8902D0537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5">
              <a:extLst>
                <a:ext uri="{FF2B5EF4-FFF2-40B4-BE49-F238E27FC236}">
                  <a16:creationId xmlns:a16="http://schemas.microsoft.com/office/drawing/2014/main" id="{9E21FB11-6BF0-42E1-9873-C9DC302DC865}"/>
                </a:ext>
              </a:extLst>
            </p:cNvPr>
            <p:cNvGrpSpPr/>
            <p:nvPr/>
          </p:nvGrpSpPr>
          <p:grpSpPr>
            <a:xfrm>
              <a:off x="3461316" y="2613392"/>
              <a:ext cx="5269391" cy="1631216"/>
              <a:chOff x="3461316" y="2355575"/>
              <a:chExt cx="5269391" cy="1631216"/>
            </a:xfrm>
          </p:grpSpPr>
          <p:sp>
            <p:nvSpPr>
              <p:cNvPr id="13" name="テキスト ボックス 3">
                <a:extLst>
                  <a:ext uri="{FF2B5EF4-FFF2-40B4-BE49-F238E27FC236}">
                    <a16:creationId xmlns:a16="http://schemas.microsoft.com/office/drawing/2014/main" id="{A0DAD16A-C2FB-4104-8BAC-1BC6B5DC58C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6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テキスト ボックス 4">
                <a:extLst>
                  <a:ext uri="{FF2B5EF4-FFF2-40B4-BE49-F238E27FC236}">
                    <a16:creationId xmlns:a16="http://schemas.microsoft.com/office/drawing/2014/main" id="{D0D98D36-0A17-4A5D-8C05-F32ED7E76FFD}"/>
                  </a:ext>
                </a:extLst>
              </p:cNvPr>
              <p:cNvSpPr txBox="1"/>
              <p:nvPr/>
            </p:nvSpPr>
            <p:spPr>
              <a:xfrm>
                <a:off x="3461316" y="3063461"/>
                <a:ext cx="526939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발표 영상 링크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52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73715"/>
            <a:ext cx="5637574" cy="944833"/>
            <a:chOff x="458425" y="273715"/>
            <a:chExt cx="5637574" cy="94483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73715"/>
              <a:ext cx="36247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6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발표 영상 링크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</a:t>
              </a:r>
              <a:r>
                <a:rPr lang="en-US" altLang="ko-KR" sz="1600" b="1" dirty="0" err="1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Youtube</a:t>
              </a:r>
              <a:r>
                <a:rPr lang="en-US" altLang="ko-KR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Link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12FB3FE-7117-4CDE-9165-ABFA0BBE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50" y="1746253"/>
            <a:ext cx="3996369" cy="42317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9A7FC6-20A7-4E36-8CF3-A9429EC57945}"/>
              </a:ext>
            </a:extLst>
          </p:cNvPr>
          <p:cNvSpPr/>
          <p:nvPr/>
        </p:nvSpPr>
        <p:spPr>
          <a:xfrm>
            <a:off x="6302187" y="1846697"/>
            <a:ext cx="4993342" cy="279702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3008F3-0467-4F01-969A-521434B4585C}"/>
              </a:ext>
            </a:extLst>
          </p:cNvPr>
          <p:cNvSpPr txBox="1"/>
          <p:nvPr/>
        </p:nvSpPr>
        <p:spPr>
          <a:xfrm>
            <a:off x="6622648" y="2502061"/>
            <a:ext cx="43057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★ 발표 영상 링크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000" dirty="0">
                <a:hlinkClick r:id="rId3"/>
              </a:rPr>
              <a:t>https://youtu.be/Cf4qcb0HrUU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8874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B5394FA2-E661-4121-86EE-44EEAC58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7" b="282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グループ化 6">
            <a:extLst>
              <a:ext uri="{FF2B5EF4-FFF2-40B4-BE49-F238E27FC236}">
                <a16:creationId xmlns:a16="http://schemas.microsoft.com/office/drawing/2014/main" id="{D10086B3-D7D0-41D2-8D95-1C614D583239}"/>
              </a:ext>
            </a:extLst>
          </p:cNvPr>
          <p:cNvGrpSpPr/>
          <p:nvPr/>
        </p:nvGrpSpPr>
        <p:grpSpPr>
          <a:xfrm>
            <a:off x="-652835" y="-558711"/>
            <a:ext cx="13370080" cy="9521579"/>
            <a:chOff x="-652835" y="-686302"/>
            <a:chExt cx="13370080" cy="9521579"/>
          </a:xfrm>
        </p:grpSpPr>
        <p:sp>
          <p:nvSpPr>
            <p:cNvPr id="5" name="正方形/長方形 1">
              <a:extLst>
                <a:ext uri="{FF2B5EF4-FFF2-40B4-BE49-F238E27FC236}">
                  <a16:creationId xmlns:a16="http://schemas.microsoft.com/office/drawing/2014/main" id="{C4E15604-801D-487F-8015-5AE3B869EB57}"/>
                </a:ext>
              </a:extLst>
            </p:cNvPr>
            <p:cNvSpPr/>
            <p:nvPr/>
          </p:nvSpPr>
          <p:spPr>
            <a:xfrm>
              <a:off x="-652835" y="-686302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47000">
                  <a:schemeClr val="accent4">
                    <a:lumMod val="90000"/>
                    <a:alpha val="20000"/>
                  </a:schemeClr>
                </a:gs>
                <a:gs pos="2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4">
              <a:extLst>
                <a:ext uri="{FF2B5EF4-FFF2-40B4-BE49-F238E27FC236}">
                  <a16:creationId xmlns:a16="http://schemas.microsoft.com/office/drawing/2014/main" id="{50E26023-8E72-43CF-951E-7DC00D37966B}"/>
                </a:ext>
              </a:extLst>
            </p:cNvPr>
            <p:cNvSpPr txBox="1"/>
            <p:nvPr/>
          </p:nvSpPr>
          <p:spPr>
            <a:xfrm>
              <a:off x="4175292" y="3321278"/>
              <a:ext cx="38414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54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Thank You</a:t>
              </a:r>
              <a:endParaRPr kumimoji="1" lang="ja-JP" alt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99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B2C22-DC82-418A-8BE8-039ADD4DA4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5AADAE4-85E5-42F0-B117-EA736819D82D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5986F23D-F149-4327-8B88-4184C32D7C51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130C9B61-A3F7-4DF5-8A1F-5194A2E9C0BB}"/>
                </a:ext>
              </a:extLst>
            </p:cNvPr>
            <p:cNvGrpSpPr/>
            <p:nvPr/>
          </p:nvGrpSpPr>
          <p:grpSpPr>
            <a:xfrm>
              <a:off x="3963052" y="2613392"/>
              <a:ext cx="4265912" cy="1631216"/>
              <a:chOff x="3963052" y="2355575"/>
              <a:chExt cx="4265912" cy="1631216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BCB277C-202D-4D5D-88AC-FA1AFA8A054F}"/>
                  </a:ext>
                </a:extLst>
              </p:cNvPr>
              <p:cNvSpPr txBox="1"/>
              <p:nvPr/>
            </p:nvSpPr>
            <p:spPr>
              <a:xfrm>
                <a:off x="5112525" y="2355575"/>
                <a:ext cx="1966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1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D0ACCBA5-017F-4275-8776-B4CAD2C7262D}"/>
                  </a:ext>
                </a:extLst>
              </p:cNvPr>
              <p:cNvSpPr txBox="1"/>
              <p:nvPr/>
            </p:nvSpPr>
            <p:spPr>
              <a:xfrm>
                <a:off x="3963052" y="3063461"/>
                <a:ext cx="42659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프로젝트 명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4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637574" cy="956408"/>
            <a:chOff x="458425" y="262140"/>
            <a:chExt cx="563757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33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1. </a:t>
              </a:r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“Teaming”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프로젝트 선정 배경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F59E14-C786-434C-9F8A-04C02DF34BA9}"/>
              </a:ext>
            </a:extLst>
          </p:cNvPr>
          <p:cNvSpPr txBox="1"/>
          <p:nvPr/>
        </p:nvSpPr>
        <p:spPr>
          <a:xfrm>
            <a:off x="458425" y="2631758"/>
            <a:ext cx="448235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“</a:t>
            </a:r>
            <a:r>
              <a:rPr lang="ko-KR" altLang="en-US" sz="2400" b="1" dirty="0"/>
              <a:t>나의 지금 상황에 딱 알맞은 </a:t>
            </a:r>
            <a:endParaRPr lang="en-US" altLang="ko-KR" sz="2400" b="1" dirty="0"/>
          </a:p>
          <a:p>
            <a:r>
              <a:rPr lang="en-US" altLang="ko-KR" sz="2400" b="1" dirty="0"/>
              <a:t> </a:t>
            </a:r>
            <a:r>
              <a:rPr lang="ko-KR" altLang="en-US" sz="2400" b="1" dirty="0"/>
              <a:t>주제를 선정하고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수업시간에          </a:t>
            </a:r>
            <a:endParaRPr lang="en-US" altLang="ko-KR" sz="2400" b="1" dirty="0"/>
          </a:p>
          <a:p>
            <a:r>
              <a:rPr lang="ko-KR" altLang="en-US" sz="2400" b="1" dirty="0"/>
              <a:t> 배운 내용을 활용하자</a:t>
            </a:r>
            <a:r>
              <a:rPr lang="en-US" altLang="ko-KR" sz="2400" b="1" dirty="0"/>
              <a:t>!!”</a:t>
            </a:r>
          </a:p>
          <a:p>
            <a:endParaRPr lang="en-US" altLang="ko-KR" sz="2400" b="1" dirty="0"/>
          </a:p>
          <a:p>
            <a:r>
              <a:rPr lang="en-US" altLang="ko-KR" sz="2400" b="1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ym typeface="Wingdings" panose="05000000000000000000" pitchFamily="2" charset="2"/>
              </a:rPr>
              <a:t>생활 밀착형 아이디어</a:t>
            </a:r>
            <a:endParaRPr lang="en-US" altLang="ko-KR" sz="24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0A280C7-279E-424E-AED8-43BE02010AED}"/>
              </a:ext>
            </a:extLst>
          </p:cNvPr>
          <p:cNvSpPr/>
          <p:nvPr/>
        </p:nvSpPr>
        <p:spPr>
          <a:xfrm>
            <a:off x="4911433" y="3030070"/>
            <a:ext cx="1891553" cy="79785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6794DC-807D-438D-9734-C61488C13214}"/>
              </a:ext>
            </a:extLst>
          </p:cNvPr>
          <p:cNvSpPr txBox="1"/>
          <p:nvPr/>
        </p:nvSpPr>
        <p:spPr>
          <a:xfrm>
            <a:off x="325373" y="2593270"/>
            <a:ext cx="4482353" cy="194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F04C9F1-B7E9-48E3-8D41-1B380FEC57FF}"/>
              </a:ext>
            </a:extLst>
          </p:cNvPr>
          <p:cNvSpPr/>
          <p:nvPr/>
        </p:nvSpPr>
        <p:spPr>
          <a:xfrm>
            <a:off x="7089857" y="2183939"/>
            <a:ext cx="4151885" cy="2277035"/>
          </a:xfrm>
          <a:prstGeom prst="ellipse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3062E-6867-4366-AD06-77041DA70C54}"/>
              </a:ext>
            </a:extLst>
          </p:cNvPr>
          <p:cNvSpPr txBox="1"/>
          <p:nvPr/>
        </p:nvSpPr>
        <p:spPr>
          <a:xfrm>
            <a:off x="7089857" y="3030070"/>
            <a:ext cx="4643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“</a:t>
            </a:r>
            <a:r>
              <a:rPr lang="ko-KR" altLang="en-US" sz="3200" b="1" dirty="0">
                <a:solidFill>
                  <a:srgbClr val="FF0000"/>
                </a:solidFill>
              </a:rPr>
              <a:t>나는 지금 팀플 중 </a:t>
            </a:r>
            <a:r>
              <a:rPr lang="en-US" altLang="ko-KR" sz="3200" b="1" dirty="0">
                <a:solidFill>
                  <a:srgbClr val="FF0000"/>
                </a:solidFill>
              </a:rPr>
              <a:t>!!”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637574" cy="956408"/>
            <a:chOff x="458425" y="262140"/>
            <a:chExt cx="563757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33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1. </a:t>
              </a:r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“Teaming”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프로젝트 선정 배경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5864751" y="1341223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불편함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</a:t>
            </a:r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1. 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팀원 선정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5700269" y="2237572"/>
            <a:ext cx="42858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마음에 맞는 팀원을 구하기는 하늘에 별 따기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..</a:t>
            </a:r>
          </a:p>
          <a:p>
            <a:pPr algn="just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 </a:t>
            </a:r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cs typeface="Verdana" panose="020B0604030504040204" pitchFamily="34" charset="0"/>
              </a:rPr>
              <a:t>원하는 프로젝트에 마음이 맞는 팀원과 팀을 꾸리고 싶은 욕구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cs typeface="Verdana" panose="020B0604030504040204" pitchFamily="34" charset="0"/>
              </a:rPr>
              <a:t>막상 팀원을 결정해도 서로 어색하여 주제를 못 정하고 있는 현실 </a:t>
            </a:r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cs typeface="Verdana" panose="020B0604030504040204" pitchFamily="34" charset="0"/>
            </a:endParaRPr>
          </a:p>
          <a:p>
            <a:pPr algn="just"/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마음에 드는</a:t>
            </a:r>
            <a:r>
              <a:rPr kumimoji="1"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 프로젝트 주제가 있으면 그곳에 내가 자발적으로 팀원으로 들어가면 좋겠다</a:t>
            </a:r>
            <a:r>
              <a:rPr kumimoji="1"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. </a:t>
            </a:r>
            <a:r>
              <a:rPr kumimoji="1"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라는 생각</a:t>
            </a:r>
            <a:endParaRPr kumimoji="1"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kumimoji="1" lang="en-US" altLang="ja-JP" sz="14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5864751" y="9886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BD360EA-B8B6-4484-BE14-14816EFE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32" y="1494587"/>
            <a:ext cx="3612253" cy="51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5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637574" cy="956408"/>
            <a:chOff x="458425" y="262140"/>
            <a:chExt cx="563757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33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1. </a:t>
              </a:r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“Teaming”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프로젝트 선정 배경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F3AEAA-CCC8-4653-9153-8BC445CC01BC}"/>
              </a:ext>
            </a:extLst>
          </p:cNvPr>
          <p:cNvSpPr txBox="1"/>
          <p:nvPr/>
        </p:nvSpPr>
        <p:spPr>
          <a:xfrm>
            <a:off x="5456442" y="1341223"/>
            <a:ext cx="500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불편함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 </a:t>
            </a:r>
            <a:r>
              <a:rPr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2</a:t>
            </a:r>
            <a:r>
              <a:rPr kumimoji="1" lang="en-US" altLang="ko-KR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. </a:t>
            </a:r>
            <a:r>
              <a:rPr kumimoji="1" lang="ko-KR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아이디어 검증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ADABB9D-14A8-4645-89B4-1B3C49181F02}"/>
              </a:ext>
            </a:extLst>
          </p:cNvPr>
          <p:cNvSpPr txBox="1"/>
          <p:nvPr/>
        </p:nvSpPr>
        <p:spPr>
          <a:xfrm>
            <a:off x="5700269" y="2237572"/>
            <a:ext cx="428585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좋은 프로젝트의 출발점은 좋은 주제로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부터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</a:rPr>
              <a:t>!</a:t>
            </a:r>
          </a:p>
          <a:p>
            <a:pPr algn="just"/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cs typeface="Verdana" panose="020B0604030504040204" pitchFamily="34" charset="0"/>
                <a:sym typeface="Wingdings" panose="05000000000000000000" pitchFamily="2" charset="2"/>
              </a:rPr>
              <a:t>프로젝트의 주제 선정 시 참신한                                                            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algn="just"/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cs typeface="Verdana" panose="020B0604030504040204" pitchFamily="34" charset="0"/>
                <a:sym typeface="Wingdings" panose="05000000000000000000" pitchFamily="2" charset="2"/>
              </a:rPr>
              <a:t>    아이디어의 부재</a:t>
            </a:r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cs typeface="Verdana" panose="020B0604030504040204" pitchFamily="34" charset="0"/>
            </a:endParaRPr>
          </a:p>
          <a:p>
            <a:pPr algn="just"/>
            <a:endParaRPr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생각한 주제가 괜찮은 아이디어인지 객관적인 검증 과정 필요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kumimoji="1"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r>
              <a:rPr kumimoji="1"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객관적으로 내 프로젝트의 주제와 아이디어를 평가받을 수는 없을까</a:t>
            </a:r>
            <a:r>
              <a:rPr kumimoji="1" lang="en-US" altLang="ko-KR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? </a:t>
            </a:r>
            <a:r>
              <a:rPr kumimoji="1" lang="ko-KR" altLang="en-US" b="1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  <a:cs typeface="Verdana" panose="020B0604030504040204" pitchFamily="34" charset="0"/>
                <a:sym typeface="Wingdings" panose="05000000000000000000" pitchFamily="2" charset="2"/>
              </a:rPr>
              <a:t>라는 생각</a:t>
            </a:r>
            <a:endParaRPr kumimoji="1" lang="en-US" altLang="ja-JP" b="1" dirty="0">
              <a:solidFill>
                <a:schemeClr val="tx2">
                  <a:lumMod val="50000"/>
                </a:schemeClr>
              </a:solidFill>
              <a:latin typeface="+mj-ea"/>
              <a:ea typeface="+mj-ea"/>
              <a:cs typeface="Verdana" panose="020B060403050404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Wingdings" panose="05000000000000000000" pitchFamily="2" charset="2"/>
              <a:buChar char="à"/>
            </a:pPr>
            <a:endParaRPr kumimoji="1" lang="en-US" altLang="ja-JP" sz="1400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BE20995-190D-4F98-BA61-B7CC8CF72DB9}"/>
              </a:ext>
            </a:extLst>
          </p:cNvPr>
          <p:cNvCxnSpPr/>
          <p:nvPr/>
        </p:nvCxnSpPr>
        <p:spPr>
          <a:xfrm>
            <a:off x="5864751" y="9886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5A312A4-DF1D-4359-AE46-D9BE90309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61" y="1463572"/>
            <a:ext cx="3626383" cy="50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5">
            <a:extLst>
              <a:ext uri="{FF2B5EF4-FFF2-40B4-BE49-F238E27FC236}">
                <a16:creationId xmlns:a16="http://schemas.microsoft.com/office/drawing/2014/main" id="{8A7D15F6-5593-4D27-B5F7-001779277414}"/>
              </a:ext>
            </a:extLst>
          </p:cNvPr>
          <p:cNvSpPr/>
          <p:nvPr/>
        </p:nvSpPr>
        <p:spPr>
          <a:xfrm>
            <a:off x="289533" y="1367059"/>
            <a:ext cx="5637575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5">
            <a:extLst>
              <a:ext uri="{FF2B5EF4-FFF2-40B4-BE49-F238E27FC236}">
                <a16:creationId xmlns:a16="http://schemas.microsoft.com/office/drawing/2014/main" id="{85055104-155C-4FBB-B09E-643482B47C32}"/>
              </a:ext>
            </a:extLst>
          </p:cNvPr>
          <p:cNvSpPr/>
          <p:nvPr/>
        </p:nvSpPr>
        <p:spPr>
          <a:xfrm>
            <a:off x="6374429" y="1367059"/>
            <a:ext cx="5637575" cy="4704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EB343E-551B-4AAB-9BDB-DEA1043B8840}"/>
              </a:ext>
            </a:extLst>
          </p:cNvPr>
          <p:cNvGrpSpPr/>
          <p:nvPr/>
        </p:nvGrpSpPr>
        <p:grpSpPr>
          <a:xfrm>
            <a:off x="7000937" y="1660740"/>
            <a:ext cx="4563746" cy="4033368"/>
            <a:chOff x="806611" y="1691720"/>
            <a:chExt cx="4563746" cy="40333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3B1450-DF89-463B-AF0F-F031D2FB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11" y="3625293"/>
              <a:ext cx="2099795" cy="20997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021F72-F38F-4093-A579-A83CDFE0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727" y="3666876"/>
              <a:ext cx="2016630" cy="2016630"/>
            </a:xfrm>
            <a:prstGeom prst="rect">
              <a:avLst/>
            </a:prstGeom>
          </p:spPr>
        </p:pic>
        <p:sp>
          <p:nvSpPr>
            <p:cNvPr id="13" name="말풍선: 모서리가 둥근 사각형 12">
              <a:extLst>
                <a:ext uri="{FF2B5EF4-FFF2-40B4-BE49-F238E27FC236}">
                  <a16:creationId xmlns:a16="http://schemas.microsoft.com/office/drawing/2014/main" id="{46B5D2E2-BEE7-4317-A900-80A8CEBC13ED}"/>
                </a:ext>
              </a:extLst>
            </p:cNvPr>
            <p:cNvSpPr/>
            <p:nvPr/>
          </p:nvSpPr>
          <p:spPr>
            <a:xfrm>
              <a:off x="1701060" y="1691720"/>
              <a:ext cx="3447804" cy="1615163"/>
            </a:xfrm>
            <a:prstGeom prst="wedgeRoundRectCallout">
              <a:avLst>
                <a:gd name="adj1" fmla="val -28113"/>
                <a:gd name="adj2" fmla="val 71650"/>
                <a:gd name="adj3" fmla="val 16667"/>
              </a:avLst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나도 똑같이 그 문제들 때문에 힘들어</a:t>
              </a:r>
              <a:r>
                <a:rPr kumimoji="1"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! 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너가 해결해주라</a:t>
              </a:r>
              <a:r>
                <a:rPr kumimoji="1"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~</a:t>
              </a:r>
              <a:endParaRPr kumimoji="1" lang="ko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860026-AA34-48FA-B429-EC14FBE6EB48}"/>
              </a:ext>
            </a:extLst>
          </p:cNvPr>
          <p:cNvGrpSpPr/>
          <p:nvPr/>
        </p:nvGrpSpPr>
        <p:grpSpPr>
          <a:xfrm>
            <a:off x="868654" y="1660740"/>
            <a:ext cx="4563746" cy="4033368"/>
            <a:chOff x="806611" y="1691720"/>
            <a:chExt cx="4563746" cy="403336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33D4BEA-8258-4A68-818A-1F4E3C17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11" y="3625293"/>
              <a:ext cx="2099795" cy="209979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C26F2AA-1F55-4FD7-8E49-0F62DF5DD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727" y="3666876"/>
              <a:ext cx="2016630" cy="2016630"/>
            </a:xfrm>
            <a:prstGeom prst="rect">
              <a:avLst/>
            </a:prstGeom>
          </p:spPr>
        </p:pic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C7AD4E99-29AE-43F7-829C-C80F577B581D}"/>
                </a:ext>
              </a:extLst>
            </p:cNvPr>
            <p:cNvSpPr/>
            <p:nvPr/>
          </p:nvSpPr>
          <p:spPr>
            <a:xfrm>
              <a:off x="1701060" y="1691720"/>
              <a:ext cx="2828441" cy="1615163"/>
            </a:xfrm>
            <a:prstGeom prst="wedgeRoundRectCallout">
              <a:avLst>
                <a:gd name="adj1" fmla="val 32041"/>
                <a:gd name="adj2" fmla="val 74509"/>
                <a:gd name="adj3" fmla="val 16667"/>
              </a:avLst>
            </a:prstGeom>
            <a:solidFill>
              <a:srgbClr val="9BD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난 팀프로젝트 진행 시</a:t>
              </a:r>
              <a:r>
                <a:rPr kumimoji="1"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이런 점들이 불편해</a:t>
              </a:r>
              <a:r>
                <a:rPr kumimoji="1"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~ </a:t>
              </a:r>
              <a:r>
                <a:rPr kumimoji="1"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너도 그래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?</a:t>
              </a:r>
              <a:endParaRPr kumimoji="1" lang="ko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9" name="グループ化 8">
            <a:extLst>
              <a:ext uri="{FF2B5EF4-FFF2-40B4-BE49-F238E27FC236}">
                <a16:creationId xmlns:a16="http://schemas.microsoft.com/office/drawing/2014/main" id="{8DB3C510-5AA1-417A-BAA6-A44E750846B0}"/>
              </a:ext>
            </a:extLst>
          </p:cNvPr>
          <p:cNvGrpSpPr/>
          <p:nvPr/>
        </p:nvGrpSpPr>
        <p:grpSpPr>
          <a:xfrm>
            <a:off x="458425" y="262140"/>
            <a:ext cx="5637574" cy="956408"/>
            <a:chOff x="458425" y="262140"/>
            <a:chExt cx="5637574" cy="956408"/>
          </a:xfrm>
        </p:grpSpPr>
        <p:sp>
          <p:nvSpPr>
            <p:cNvPr id="23" name="テキスト ボックス 3">
              <a:extLst>
                <a:ext uri="{FF2B5EF4-FFF2-40B4-BE49-F238E27FC236}">
                  <a16:creationId xmlns:a16="http://schemas.microsoft.com/office/drawing/2014/main" id="{A9228F43-D2E2-4135-95C7-69036C6E4BE8}"/>
                </a:ext>
              </a:extLst>
            </p:cNvPr>
            <p:cNvSpPr txBox="1"/>
            <p:nvPr/>
          </p:nvSpPr>
          <p:spPr>
            <a:xfrm>
              <a:off x="458425" y="262140"/>
              <a:ext cx="4133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1. </a:t>
              </a:r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“Teaming”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24" name="テキスト ボックス 4">
              <a:extLst>
                <a:ext uri="{FF2B5EF4-FFF2-40B4-BE49-F238E27FC236}">
                  <a16:creationId xmlns:a16="http://schemas.microsoft.com/office/drawing/2014/main" id="{839B27C9-D4B4-43C9-93F4-235BC8231B9E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프로젝트 선정 배경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876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637574" cy="956408"/>
            <a:chOff x="458425" y="262140"/>
            <a:chExt cx="5637574" cy="956408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33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1. </a:t>
              </a:r>
              <a:r>
                <a:rPr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  <a:r>
                <a:rPr kumimoji="1" lang="en-US" altLang="ja-JP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“Teaming”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63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         프로젝트명</a:t>
              </a:r>
              <a:endParaRPr kumimoji="1" lang="ja-JP" altLang="en-US" sz="1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AB9B10-FBD3-4CEB-9AD2-56785379C646}"/>
              </a:ext>
            </a:extLst>
          </p:cNvPr>
          <p:cNvSpPr txBox="1"/>
          <p:nvPr/>
        </p:nvSpPr>
        <p:spPr>
          <a:xfrm>
            <a:off x="2057398" y="4625695"/>
            <a:ext cx="7431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Project “</a:t>
            </a:r>
            <a:r>
              <a:rPr lang="ko-KR" altLang="en-US" sz="4800" b="1" dirty="0" err="1"/>
              <a:t>티밍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(Teaming)”</a:t>
            </a:r>
            <a:endParaRPr lang="ko-KR" alt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7888F-D39A-493C-BF68-AA204774BF27}"/>
              </a:ext>
            </a:extLst>
          </p:cNvPr>
          <p:cNvSpPr txBox="1"/>
          <p:nvPr/>
        </p:nvSpPr>
        <p:spPr>
          <a:xfrm>
            <a:off x="1689846" y="3951982"/>
            <a:ext cx="8166847" cy="217842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7A5594E-8069-4F33-8279-F0007667ED76}"/>
              </a:ext>
            </a:extLst>
          </p:cNvPr>
          <p:cNvSpPr/>
          <p:nvPr/>
        </p:nvSpPr>
        <p:spPr>
          <a:xfrm>
            <a:off x="5233145" y="2995742"/>
            <a:ext cx="694766" cy="950012"/>
          </a:xfrm>
          <a:prstGeom prst="downArrow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C7ADE-6250-401D-A811-4B7D8FB05827}"/>
              </a:ext>
            </a:extLst>
          </p:cNvPr>
          <p:cNvSpPr txBox="1"/>
          <p:nvPr/>
        </p:nvSpPr>
        <p:spPr>
          <a:xfrm>
            <a:off x="1775009" y="1422273"/>
            <a:ext cx="7611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프로젝트 진행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팀원 결정의 문제점과 주제 선정의 어려움을 해결해보자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아이디어를 게시판에 올리면 추천시스템으로 객관적인 검증을 해주고</a:t>
            </a:r>
            <a:r>
              <a:rPr lang="en-US" altLang="ko-KR" dirty="0">
                <a:sym typeface="Wingdings" panose="05000000000000000000" pitchFamily="2" charset="2"/>
              </a:rPr>
              <a:t>,   </a:t>
            </a:r>
            <a:r>
              <a:rPr lang="ko-KR" altLang="en-US" dirty="0">
                <a:sym typeface="Wingdings" panose="05000000000000000000" pitchFamily="2" charset="2"/>
              </a:rPr>
              <a:t>마음에 드는 프로젝트에 팀원으로 참여할 수 있는 플랫폼 개발</a:t>
            </a:r>
            <a:r>
              <a:rPr lang="en-US" altLang="ko-KR" dirty="0">
                <a:sym typeface="Wingdings" panose="05000000000000000000" pitchFamily="2" charset="2"/>
              </a:rPr>
              <a:t>!!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ED0C2-EE4A-47D6-A746-63D7550AB517}"/>
              </a:ext>
            </a:extLst>
          </p:cNvPr>
          <p:cNvSpPr txBox="1"/>
          <p:nvPr/>
        </p:nvSpPr>
        <p:spPr>
          <a:xfrm>
            <a:off x="1618127" y="1345584"/>
            <a:ext cx="7871013" cy="156914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2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E2C5B8-FBCB-487A-8412-629F31DD5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15" name="グループ化 6">
            <a:extLst>
              <a:ext uri="{FF2B5EF4-FFF2-40B4-BE49-F238E27FC236}">
                <a16:creationId xmlns:a16="http://schemas.microsoft.com/office/drawing/2014/main" id="{F117E7FD-A713-414C-95E3-BEC879A36B2B}"/>
              </a:ext>
            </a:extLst>
          </p:cNvPr>
          <p:cNvGrpSpPr/>
          <p:nvPr/>
        </p:nvGrpSpPr>
        <p:grpSpPr>
          <a:xfrm>
            <a:off x="-716335" y="-850256"/>
            <a:ext cx="13370080" cy="9521579"/>
            <a:chOff x="-716335" y="-977847"/>
            <a:chExt cx="13370080" cy="9521579"/>
          </a:xfrm>
        </p:grpSpPr>
        <p:sp>
          <p:nvSpPr>
            <p:cNvPr id="16" name="正方形/長方形 1">
              <a:extLst>
                <a:ext uri="{FF2B5EF4-FFF2-40B4-BE49-F238E27FC236}">
                  <a16:creationId xmlns:a16="http://schemas.microsoft.com/office/drawing/2014/main" id="{778ECDF8-2497-4B69-9927-A132379B26BF}"/>
                </a:ext>
              </a:extLst>
            </p:cNvPr>
            <p:cNvSpPr/>
            <p:nvPr/>
          </p:nvSpPr>
          <p:spPr>
            <a:xfrm>
              <a:off x="-716335" y="-977847"/>
              <a:ext cx="13370080" cy="9521579"/>
            </a:xfrm>
            <a:prstGeom prst="flowChartDocument">
              <a:avLst/>
            </a:prstGeom>
            <a:gradFill flip="none" rotWithShape="1">
              <a:gsLst>
                <a:gs pos="80000">
                  <a:schemeClr val="accent4">
                    <a:lumMod val="90000"/>
                    <a:alpha val="20000"/>
                  </a:schemeClr>
                </a:gs>
                <a:gs pos="30000">
                  <a:schemeClr val="accent1">
                    <a:lumMod val="97000"/>
                    <a:lumOff val="3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5">
              <a:extLst>
                <a:ext uri="{FF2B5EF4-FFF2-40B4-BE49-F238E27FC236}">
                  <a16:creationId xmlns:a16="http://schemas.microsoft.com/office/drawing/2014/main" id="{2251411B-A68B-4F9B-BB0F-F049AEE85FE9}"/>
                </a:ext>
              </a:extLst>
            </p:cNvPr>
            <p:cNvGrpSpPr/>
            <p:nvPr/>
          </p:nvGrpSpPr>
          <p:grpSpPr>
            <a:xfrm>
              <a:off x="3578330" y="2613392"/>
              <a:ext cx="5035354" cy="1631216"/>
              <a:chOff x="3578330" y="2355575"/>
              <a:chExt cx="5035354" cy="1631216"/>
            </a:xfrm>
          </p:grpSpPr>
          <p:sp>
            <p:nvSpPr>
              <p:cNvPr id="18" name="テキスト ボックス 3">
                <a:extLst>
                  <a:ext uri="{FF2B5EF4-FFF2-40B4-BE49-F238E27FC236}">
                    <a16:creationId xmlns:a16="http://schemas.microsoft.com/office/drawing/2014/main" id="{7F1C27CF-516A-4190-A8AF-422A02719368}"/>
                  </a:ext>
                </a:extLst>
              </p:cNvPr>
              <p:cNvSpPr txBox="1"/>
              <p:nvPr/>
            </p:nvSpPr>
            <p:spPr>
              <a:xfrm>
                <a:off x="5061678" y="2355575"/>
                <a:ext cx="20686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4000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PART 2</a:t>
                </a:r>
                <a:endParaRPr kumimoji="1" lang="ja-JP" altLang="en-US" sz="4000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テキスト ボックス 4">
                <a:extLst>
                  <a:ext uri="{FF2B5EF4-FFF2-40B4-BE49-F238E27FC236}">
                    <a16:creationId xmlns:a16="http://schemas.microsoft.com/office/drawing/2014/main" id="{ADDA7E6C-7D39-4684-BADA-945A986725B7}"/>
                  </a:ext>
                </a:extLst>
              </p:cNvPr>
              <p:cNvSpPr txBox="1"/>
              <p:nvPr/>
            </p:nvSpPr>
            <p:spPr>
              <a:xfrm>
                <a:off x="3578330" y="3063461"/>
                <a:ext cx="503535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프로젝트 </a:t>
                </a:r>
                <a:r>
                  <a:rPr lang="ko-KR" altLang="en-US" sz="5400" b="1" spc="600" dirty="0">
                    <a:solidFill>
                      <a:schemeClr val="bg1"/>
                    </a:solidFill>
                    <a:latin typeface="Kelson Sans" panose="02000500000000000000" pitchFamily="50" charset="0"/>
                    <a:ea typeface="Verdana" panose="020B0604030504040204" pitchFamily="34" charset="0"/>
                    <a:cs typeface="Verdana" panose="020B0604030504040204" pitchFamily="34" charset="0"/>
                  </a:rPr>
                  <a:t>내용</a:t>
                </a:r>
                <a:endParaRPr kumimoji="1" lang="ja-JP" altLang="en-US" sz="5400" b="1" spc="600" dirty="0">
                  <a:solidFill>
                    <a:schemeClr val="bg1"/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2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2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180610">
      <a:majorFont>
        <a:latin typeface="Arial"/>
        <a:ea typeface="나눔스퀘어라운드 Regular"/>
        <a:cs typeface=""/>
      </a:majorFont>
      <a:minorFont>
        <a:latin typeface="Yu Gothic"/>
        <a:ea typeface="나눔스퀘어라운드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BDBF4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784</Words>
  <Application>Microsoft Office PowerPoint</Application>
  <PresentationFormat>와이드스크린</PresentationFormat>
  <Paragraphs>210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Kelson Sans</vt:lpstr>
      <vt:lpstr>Yu Gothic</vt:lpstr>
      <vt:lpstr>나눔스퀘어라운드 Regular</vt:lpstr>
      <vt:lpstr>돋움체</vt:lpstr>
      <vt:lpstr>함초롬돋움</vt:lpstr>
      <vt:lpstr>Arial</vt:lpstr>
      <vt:lpstr>Verdana</vt:lpstr>
      <vt:lpstr>Wingdings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 Saebyeol</dc:creator>
  <cp:lastModifiedBy>김태환</cp:lastModifiedBy>
  <cp:revision>167</cp:revision>
  <dcterms:created xsi:type="dcterms:W3CDTF">2018-04-23T02:02:46Z</dcterms:created>
  <dcterms:modified xsi:type="dcterms:W3CDTF">2020-04-12T01:39:28Z</dcterms:modified>
</cp:coreProperties>
</file>